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Sunday" charset="1" panose="00000500000000000000"/>
      <p:regular r:id="rId15"/>
    </p:embeddedFont>
    <p:embeddedFont>
      <p:font typeface="Montserrat Italics" charset="1" panose="00000500000000000000"/>
      <p:regular r:id="rId16"/>
    </p:embeddedFont>
    <p:embeddedFont>
      <p:font typeface="Montserrat" charset="1" panose="00000500000000000000"/>
      <p:regular r:id="rId17"/>
    </p:embeddedFont>
    <p:embeddedFont>
      <p:font typeface="Open Sans Bold Italics" charset="1" panose="020B08060305040202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8.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jpeg" Type="http://schemas.openxmlformats.org/officeDocument/2006/relationships/image"/><Relationship Id="rId9"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jpeg" Type="http://schemas.openxmlformats.org/officeDocument/2006/relationships/image"/><Relationship Id="rId9"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5.jpeg" Type="http://schemas.openxmlformats.org/officeDocument/2006/relationships/image"/><Relationship Id="rId9"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18E67"/>
        </a:solidFill>
      </p:bgPr>
    </p:bg>
    <p:spTree>
      <p:nvGrpSpPr>
        <p:cNvPr id="1" name=""/>
        <p:cNvGrpSpPr/>
        <p:nvPr/>
      </p:nvGrpSpPr>
      <p:grpSpPr>
        <a:xfrm>
          <a:off x="0" y="0"/>
          <a:ext cx="0" cy="0"/>
          <a:chOff x="0" y="0"/>
          <a:chExt cx="0" cy="0"/>
        </a:xfrm>
      </p:grpSpPr>
      <p:sp>
        <p:nvSpPr>
          <p:cNvPr name="Freeform 2" id="2"/>
          <p:cNvSpPr/>
          <p:nvPr/>
        </p:nvSpPr>
        <p:spPr>
          <a:xfrm flipH="false" flipV="false" rot="-2522336">
            <a:off x="7060547" y="3438666"/>
            <a:ext cx="14552396" cy="11144022"/>
          </a:xfrm>
          <a:custGeom>
            <a:avLst/>
            <a:gdLst/>
            <a:ahLst/>
            <a:cxnLst/>
            <a:rect r="r" b="b" t="t" l="l"/>
            <a:pathLst>
              <a:path h="11144022" w="14552396">
                <a:moveTo>
                  <a:pt x="0" y="0"/>
                </a:moveTo>
                <a:lnTo>
                  <a:pt x="14552396" y="0"/>
                </a:lnTo>
                <a:lnTo>
                  <a:pt x="14552396" y="11144022"/>
                </a:lnTo>
                <a:lnTo>
                  <a:pt x="0" y="11144022"/>
                </a:lnTo>
                <a:lnTo>
                  <a:pt x="0" y="0"/>
                </a:lnTo>
                <a:close/>
              </a:path>
            </a:pathLst>
          </a:custGeom>
          <a:blipFill>
            <a:blip r:embed="rId2">
              <a:alphaModFix amt="57000"/>
              <a:extLst>
                <a:ext uri="{96DAC541-7B7A-43D3-8B79-37D633B846F1}">
                  <asvg:svgBlip xmlns:asvg="http://schemas.microsoft.com/office/drawing/2016/SVG/main" r:embed="rId3"/>
                </a:ext>
              </a:extLst>
            </a:blip>
            <a:stretch>
              <a:fillRect l="-12828" t="0" r="0" b="-29640"/>
            </a:stretch>
          </a:blipFill>
        </p:spPr>
      </p:sp>
      <p:sp>
        <p:nvSpPr>
          <p:cNvPr name="Freeform 3" id="3"/>
          <p:cNvSpPr/>
          <p:nvPr/>
        </p:nvSpPr>
        <p:spPr>
          <a:xfrm flipH="false" flipV="false" rot="0">
            <a:off x="513804" y="781077"/>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stretch>
              <a:fillRect l="0" t="0" r="0" b="0"/>
            </a:stretch>
          </a:blipFill>
        </p:spPr>
      </p:sp>
      <p:sp>
        <p:nvSpPr>
          <p:cNvPr name="TextBox 4" id="4"/>
          <p:cNvSpPr txBox="true"/>
          <p:nvPr/>
        </p:nvSpPr>
        <p:spPr>
          <a:xfrm rot="0">
            <a:off x="9144000" y="736182"/>
            <a:ext cx="11886016" cy="5864232"/>
          </a:xfrm>
          <a:prstGeom prst="rect">
            <a:avLst/>
          </a:prstGeom>
        </p:spPr>
        <p:txBody>
          <a:bodyPr anchor="t" rtlCol="false" tIns="0" lIns="0" bIns="0" rIns="0">
            <a:spAutoFit/>
          </a:bodyPr>
          <a:lstStyle/>
          <a:p>
            <a:pPr algn="l">
              <a:lnSpc>
                <a:spcPts val="15413"/>
              </a:lnSpc>
            </a:pPr>
            <a:r>
              <a:rPr lang="en-US" sz="12844">
                <a:solidFill>
                  <a:srgbClr val="FFFFFF"/>
                </a:solidFill>
                <a:latin typeface="Sunday"/>
                <a:ea typeface="Sunday"/>
                <a:cs typeface="Sunday"/>
                <a:sym typeface="Sunday"/>
              </a:rPr>
              <a:t>KIVERAS COFFEE</a:t>
            </a:r>
          </a:p>
          <a:p>
            <a:pPr algn="l">
              <a:lnSpc>
                <a:spcPts val="15413"/>
              </a:lnSpc>
            </a:pPr>
          </a:p>
        </p:txBody>
      </p:sp>
      <p:sp>
        <p:nvSpPr>
          <p:cNvPr name="TextBox 5" id="5"/>
          <p:cNvSpPr txBox="true"/>
          <p:nvPr/>
        </p:nvSpPr>
        <p:spPr>
          <a:xfrm rot="0">
            <a:off x="2576130" y="7245822"/>
            <a:ext cx="6956244" cy="682390"/>
          </a:xfrm>
          <a:prstGeom prst="rect">
            <a:avLst/>
          </a:prstGeom>
        </p:spPr>
        <p:txBody>
          <a:bodyPr anchor="t" rtlCol="false" tIns="0" lIns="0" bIns="0" rIns="0">
            <a:spAutoFit/>
          </a:bodyPr>
          <a:lstStyle/>
          <a:p>
            <a:pPr algn="l">
              <a:lnSpc>
                <a:spcPts val="5115"/>
              </a:lnSpc>
            </a:pPr>
            <a:r>
              <a:rPr lang="en-US" sz="5115" i="true">
                <a:solidFill>
                  <a:srgbClr val="FFFFFF"/>
                </a:solidFill>
                <a:latin typeface="Montserrat Italics"/>
                <a:ea typeface="Montserrat Italics"/>
                <a:cs typeface="Montserrat Italics"/>
                <a:sym typeface="Montserrat Italics"/>
              </a:rPr>
              <a:t>El mejor café</a:t>
            </a:r>
          </a:p>
        </p:txBody>
      </p:sp>
      <p:sp>
        <p:nvSpPr>
          <p:cNvPr name="TextBox 6" id="6"/>
          <p:cNvSpPr txBox="true"/>
          <p:nvPr/>
        </p:nvSpPr>
        <p:spPr>
          <a:xfrm rot="0">
            <a:off x="12896095" y="8100598"/>
            <a:ext cx="7901130" cy="2267778"/>
          </a:xfrm>
          <a:prstGeom prst="rect">
            <a:avLst/>
          </a:prstGeom>
        </p:spPr>
        <p:txBody>
          <a:bodyPr anchor="t" rtlCol="false" tIns="0" lIns="0" bIns="0" rIns="0">
            <a:spAutoFit/>
          </a:bodyPr>
          <a:lstStyle/>
          <a:p>
            <a:pPr algn="l">
              <a:lnSpc>
                <a:spcPts val="3629"/>
              </a:lnSpc>
            </a:pPr>
            <a:r>
              <a:rPr lang="en-US" sz="2592">
                <a:solidFill>
                  <a:srgbClr val="000000"/>
                </a:solidFill>
                <a:latin typeface="Montserrat"/>
                <a:ea typeface="Montserrat"/>
                <a:cs typeface="Montserrat"/>
                <a:sym typeface="Montserrat"/>
              </a:rPr>
              <a:t>Franz Jhonatan Rivera Garcia</a:t>
            </a:r>
          </a:p>
          <a:p>
            <a:pPr algn="l">
              <a:lnSpc>
                <a:spcPts val="3629"/>
              </a:lnSpc>
            </a:pPr>
            <a:r>
              <a:rPr lang="en-US" sz="2592">
                <a:solidFill>
                  <a:srgbClr val="000000"/>
                </a:solidFill>
                <a:latin typeface="Montserrat"/>
                <a:ea typeface="Montserrat"/>
                <a:cs typeface="Montserrat"/>
                <a:sym typeface="Montserrat"/>
              </a:rPr>
              <a:t>Alejandro Rivera Ponce</a:t>
            </a:r>
          </a:p>
          <a:p>
            <a:pPr algn="l">
              <a:lnSpc>
                <a:spcPts val="3629"/>
              </a:lnSpc>
            </a:pPr>
            <a:r>
              <a:rPr lang="en-US" sz="2592">
                <a:solidFill>
                  <a:srgbClr val="000000"/>
                </a:solidFill>
                <a:latin typeface="Montserrat"/>
                <a:ea typeface="Montserrat"/>
                <a:cs typeface="Montserrat"/>
                <a:sym typeface="Montserrat"/>
              </a:rPr>
              <a:t>Abigail Teresa Rivera Illanes</a:t>
            </a:r>
          </a:p>
          <a:p>
            <a:pPr algn="l">
              <a:lnSpc>
                <a:spcPts val="3629"/>
              </a:lnSpc>
            </a:pPr>
            <a:r>
              <a:rPr lang="en-US" sz="2592">
                <a:solidFill>
                  <a:srgbClr val="000000"/>
                </a:solidFill>
                <a:latin typeface="Montserrat"/>
                <a:ea typeface="Montserrat"/>
                <a:cs typeface="Montserrat"/>
                <a:sym typeface="Montserrat"/>
              </a:rPr>
              <a:t>Kemely Wendi Alaro Patty</a:t>
            </a:r>
          </a:p>
          <a:p>
            <a:pPr algn="l">
              <a:lnSpc>
                <a:spcPts val="3629"/>
              </a:lnSpc>
            </a:pPr>
            <a:r>
              <a:rPr lang="en-US" sz="2592">
                <a:solidFill>
                  <a:srgbClr val="000000"/>
                </a:solidFill>
                <a:latin typeface="Montserrat"/>
                <a:ea typeface="Montserrat"/>
                <a:cs typeface="Montserrat"/>
                <a:sym typeface="Montserrat"/>
              </a:rPr>
              <a:t>.</a:t>
            </a:r>
          </a:p>
        </p:txBody>
      </p:sp>
      <p:sp>
        <p:nvSpPr>
          <p:cNvPr name="TextBox 7" id="7"/>
          <p:cNvSpPr txBox="true"/>
          <p:nvPr/>
        </p:nvSpPr>
        <p:spPr>
          <a:xfrm rot="0">
            <a:off x="12896095" y="7311995"/>
            <a:ext cx="8965184" cy="530994"/>
          </a:xfrm>
          <a:prstGeom prst="rect">
            <a:avLst/>
          </a:prstGeom>
        </p:spPr>
        <p:txBody>
          <a:bodyPr anchor="t" rtlCol="false" tIns="0" lIns="0" bIns="0" rIns="0">
            <a:spAutoFit/>
          </a:bodyPr>
          <a:lstStyle/>
          <a:p>
            <a:pPr algn="l" marL="0" indent="0" lvl="0">
              <a:lnSpc>
                <a:spcPts val="4030"/>
              </a:lnSpc>
            </a:pPr>
            <a:r>
              <a:rPr lang="en-US" b="true" sz="4030" i="true">
                <a:solidFill>
                  <a:srgbClr val="000000"/>
                </a:solidFill>
                <a:latin typeface="Open Sans Bold Italics"/>
                <a:ea typeface="Open Sans Bold Italics"/>
                <a:cs typeface="Open Sans Bold Italics"/>
                <a:sym typeface="Open Sans Bold Italics"/>
              </a:rPr>
              <a:t>Integrantes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592103">
            <a:off x="13373703" y="-3083852"/>
            <a:ext cx="5402121" cy="8489047"/>
          </a:xfrm>
          <a:custGeom>
            <a:avLst/>
            <a:gdLst/>
            <a:ahLst/>
            <a:cxnLst/>
            <a:rect r="r" b="b" t="t" l="l"/>
            <a:pathLst>
              <a:path h="8489047" w="5402121">
                <a:moveTo>
                  <a:pt x="0" y="0"/>
                </a:moveTo>
                <a:lnTo>
                  <a:pt x="5402121" y="0"/>
                </a:lnTo>
                <a:lnTo>
                  <a:pt x="5402121" y="8489047"/>
                </a:lnTo>
                <a:lnTo>
                  <a:pt x="0" y="8489047"/>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592103">
            <a:off x="45658" y="5814275"/>
            <a:ext cx="4521840" cy="7105749"/>
          </a:xfrm>
          <a:custGeom>
            <a:avLst/>
            <a:gdLst/>
            <a:ahLst/>
            <a:cxnLst/>
            <a:rect r="r" b="b" t="t" l="l"/>
            <a:pathLst>
              <a:path h="7105749" w="4521840">
                <a:moveTo>
                  <a:pt x="0" y="0"/>
                </a:moveTo>
                <a:lnTo>
                  <a:pt x="4521840" y="0"/>
                </a:lnTo>
                <a:lnTo>
                  <a:pt x="4521840" y="7105749"/>
                </a:lnTo>
                <a:lnTo>
                  <a:pt x="0" y="7105749"/>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322022" y="8370649"/>
            <a:ext cx="6465871" cy="1386861"/>
          </a:xfrm>
          <a:custGeom>
            <a:avLst/>
            <a:gdLst/>
            <a:ahLst/>
            <a:cxnLst/>
            <a:rect r="r" b="b" t="t" l="l"/>
            <a:pathLst>
              <a:path h="1386861" w="6465871">
                <a:moveTo>
                  <a:pt x="0" y="0"/>
                </a:moveTo>
                <a:lnTo>
                  <a:pt x="6465871" y="0"/>
                </a:lnTo>
                <a:lnTo>
                  <a:pt x="6465871" y="1386861"/>
                </a:lnTo>
                <a:lnTo>
                  <a:pt x="0" y="13868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5" id="5"/>
          <p:cNvPicPr>
            <a:picLocks noChangeAspect="true"/>
          </p:cNvPicPr>
          <p:nvPr/>
        </p:nvPicPr>
        <p:blipFill>
          <a:blip r:embed="rId8"/>
          <a:srcRect l="0" t="0" r="0" b="0"/>
          <a:stretch>
            <a:fillRect/>
          </a:stretch>
        </p:blipFill>
        <p:spPr>
          <a:xfrm flipH="false" flipV="false" rot="0">
            <a:off x="10167644" y="253798"/>
            <a:ext cx="6531634" cy="7822317"/>
          </a:xfrm>
          <a:prstGeom prst="rect">
            <a:avLst/>
          </a:prstGeom>
        </p:spPr>
      </p:pic>
      <p:sp>
        <p:nvSpPr>
          <p:cNvPr name="TextBox 6" id="6"/>
          <p:cNvSpPr txBox="true"/>
          <p:nvPr/>
        </p:nvSpPr>
        <p:spPr>
          <a:xfrm rot="0">
            <a:off x="1028700" y="459500"/>
            <a:ext cx="6245676" cy="1024099"/>
          </a:xfrm>
          <a:prstGeom prst="rect">
            <a:avLst/>
          </a:prstGeom>
        </p:spPr>
        <p:txBody>
          <a:bodyPr anchor="t" rtlCol="false" tIns="0" lIns="0" bIns="0" rIns="0">
            <a:spAutoFit/>
          </a:bodyPr>
          <a:lstStyle/>
          <a:p>
            <a:pPr algn="l">
              <a:lnSpc>
                <a:spcPts val="8469"/>
              </a:lnSpc>
            </a:pPr>
            <a:r>
              <a:rPr lang="en-US" sz="6049">
                <a:solidFill>
                  <a:srgbClr val="725641"/>
                </a:solidFill>
                <a:latin typeface="Sunday"/>
                <a:ea typeface="Sunday"/>
                <a:cs typeface="Sunday"/>
                <a:sym typeface="Sunday"/>
              </a:rPr>
              <a:t>INTRODUCCION</a:t>
            </a:r>
          </a:p>
        </p:txBody>
      </p:sp>
      <p:sp>
        <p:nvSpPr>
          <p:cNvPr name="TextBox 7" id="7"/>
          <p:cNvSpPr txBox="true"/>
          <p:nvPr/>
        </p:nvSpPr>
        <p:spPr>
          <a:xfrm rot="0">
            <a:off x="1028700" y="2037247"/>
            <a:ext cx="7625283" cy="5573536"/>
          </a:xfrm>
          <a:prstGeom prst="rect">
            <a:avLst/>
          </a:prstGeom>
        </p:spPr>
        <p:txBody>
          <a:bodyPr anchor="t" rtlCol="false" tIns="0" lIns="0" bIns="0" rIns="0">
            <a:spAutoFit/>
          </a:bodyPr>
          <a:lstStyle/>
          <a:p>
            <a:pPr algn="l">
              <a:lnSpc>
                <a:spcPts val="4435"/>
              </a:lnSpc>
            </a:pPr>
            <a:r>
              <a:rPr lang="en-US" sz="3168">
                <a:solidFill>
                  <a:srgbClr val="000000"/>
                </a:solidFill>
                <a:latin typeface="Montserrat"/>
                <a:ea typeface="Montserrat"/>
                <a:cs typeface="Montserrat"/>
                <a:sym typeface="Montserrat"/>
              </a:rPr>
              <a:t>Este proyecto busca crear una página web para una cafetería que refleje su ambiente acogedor y la calidad de sus productos. La página ofrecerá una experiencia virtual que permita a los clientes conocer el lugar, con un diseño visualmente atractivo y una navegación intuitiva para facilitar el acceso a la información.</a:t>
            </a:r>
          </a:p>
          <a:p>
            <a:pPr algn="l">
              <a:lnSpc>
                <a:spcPts val="4435"/>
              </a:lnSpc>
            </a:pPr>
          </a:p>
        </p:txBody>
      </p:sp>
      <p:sp>
        <p:nvSpPr>
          <p:cNvPr name="Freeform 8" id="8"/>
          <p:cNvSpPr/>
          <p:nvPr/>
        </p:nvSpPr>
        <p:spPr>
          <a:xfrm flipH="false" flipV="false" rot="0">
            <a:off x="4363033" y="8564869"/>
            <a:ext cx="6465871" cy="1386861"/>
          </a:xfrm>
          <a:custGeom>
            <a:avLst/>
            <a:gdLst/>
            <a:ahLst/>
            <a:cxnLst/>
            <a:rect r="r" b="b" t="t" l="l"/>
            <a:pathLst>
              <a:path h="1386861" w="6465871">
                <a:moveTo>
                  <a:pt x="0" y="0"/>
                </a:moveTo>
                <a:lnTo>
                  <a:pt x="6465871" y="0"/>
                </a:lnTo>
                <a:lnTo>
                  <a:pt x="6465871" y="1386862"/>
                </a:lnTo>
                <a:lnTo>
                  <a:pt x="0" y="13868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598138" y="8673719"/>
            <a:ext cx="6465871" cy="1386861"/>
          </a:xfrm>
          <a:custGeom>
            <a:avLst/>
            <a:gdLst/>
            <a:ahLst/>
            <a:cxnLst/>
            <a:rect r="r" b="b" t="t" l="l"/>
            <a:pathLst>
              <a:path h="1386861" w="6465871">
                <a:moveTo>
                  <a:pt x="0" y="0"/>
                </a:moveTo>
                <a:lnTo>
                  <a:pt x="6465871" y="0"/>
                </a:lnTo>
                <a:lnTo>
                  <a:pt x="6465871" y="1386861"/>
                </a:lnTo>
                <a:lnTo>
                  <a:pt x="0" y="13868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771419">
            <a:off x="11678664" y="6038377"/>
            <a:ext cx="6922975" cy="5525446"/>
          </a:xfrm>
          <a:custGeom>
            <a:avLst/>
            <a:gdLst/>
            <a:ahLst/>
            <a:cxnLst/>
            <a:rect r="r" b="b" t="t" l="l"/>
            <a:pathLst>
              <a:path h="5525446" w="6922975">
                <a:moveTo>
                  <a:pt x="0" y="0"/>
                </a:moveTo>
                <a:lnTo>
                  <a:pt x="6922975" y="0"/>
                </a:lnTo>
                <a:lnTo>
                  <a:pt x="6922975" y="5525446"/>
                </a:lnTo>
                <a:lnTo>
                  <a:pt x="0" y="5525446"/>
                </a:lnTo>
                <a:lnTo>
                  <a:pt x="0" y="0"/>
                </a:lnTo>
                <a:close/>
              </a:path>
            </a:pathLst>
          </a:custGeom>
          <a:blipFill>
            <a:blip r:embed="rId2">
              <a:alphaModFix amt="5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41687">
            <a:off x="-716043" y="8519793"/>
            <a:ext cx="4668020" cy="3534414"/>
          </a:xfrm>
          <a:custGeom>
            <a:avLst/>
            <a:gdLst/>
            <a:ahLst/>
            <a:cxnLst/>
            <a:rect r="r" b="b" t="t" l="l"/>
            <a:pathLst>
              <a:path h="3534414" w="4668020">
                <a:moveTo>
                  <a:pt x="0" y="0"/>
                </a:moveTo>
                <a:lnTo>
                  <a:pt x="4668020" y="0"/>
                </a:lnTo>
                <a:lnTo>
                  <a:pt x="4668020" y="3534414"/>
                </a:lnTo>
                <a:lnTo>
                  <a:pt x="0" y="3534414"/>
                </a:lnTo>
                <a:lnTo>
                  <a:pt x="0" y="0"/>
                </a:lnTo>
                <a:close/>
              </a:path>
            </a:pathLst>
          </a:custGeom>
          <a:blipFill>
            <a:blip r:embed="rId4">
              <a:alphaModFix amt="47000"/>
              <a:extLst>
                <a:ext uri="{96DAC541-7B7A-43D3-8B79-37D633B846F1}">
                  <asvg:svgBlip xmlns:asvg="http://schemas.microsoft.com/office/drawing/2016/SVG/main" r:embed="rId5"/>
                </a:ext>
              </a:extLst>
            </a:blip>
            <a:stretch>
              <a:fillRect l="-40091" t="-12429" r="0" b="-35243"/>
            </a:stretch>
          </a:blipFill>
        </p:spPr>
      </p:sp>
      <p:grpSp>
        <p:nvGrpSpPr>
          <p:cNvPr name="Group 4" id="4"/>
          <p:cNvGrpSpPr/>
          <p:nvPr/>
        </p:nvGrpSpPr>
        <p:grpSpPr>
          <a:xfrm rot="0">
            <a:off x="0" y="0"/>
            <a:ext cx="18288000" cy="5627900"/>
            <a:chOff x="0" y="0"/>
            <a:chExt cx="24384000" cy="7503866"/>
          </a:xfrm>
        </p:grpSpPr>
        <p:pic>
          <p:nvPicPr>
            <p:cNvPr name="Picture 5" id="5"/>
            <p:cNvPicPr>
              <a:picLocks noChangeAspect="true"/>
            </p:cNvPicPr>
            <p:nvPr/>
          </p:nvPicPr>
          <p:blipFill>
            <a:blip r:embed="rId6"/>
            <a:srcRect l="0" t="20899" r="0" b="20899"/>
            <a:stretch>
              <a:fillRect/>
            </a:stretch>
          </p:blipFill>
          <p:spPr>
            <a:xfrm flipH="false" flipV="false">
              <a:off x="0" y="0"/>
              <a:ext cx="24384000" cy="7503866"/>
            </a:xfrm>
            <a:prstGeom prst="rect">
              <a:avLst/>
            </a:prstGeom>
          </p:spPr>
        </p:pic>
      </p:grpSp>
      <p:sp>
        <p:nvSpPr>
          <p:cNvPr name="TextBox 6" id="6"/>
          <p:cNvSpPr txBox="true"/>
          <p:nvPr/>
        </p:nvSpPr>
        <p:spPr>
          <a:xfrm rot="0">
            <a:off x="532081" y="6979520"/>
            <a:ext cx="13430506" cy="2385067"/>
          </a:xfrm>
          <a:prstGeom prst="rect">
            <a:avLst/>
          </a:prstGeom>
        </p:spPr>
        <p:txBody>
          <a:bodyPr anchor="t" rtlCol="false" tIns="0" lIns="0" bIns="0" rIns="0">
            <a:spAutoFit/>
          </a:bodyPr>
          <a:lstStyle/>
          <a:p>
            <a:pPr algn="l">
              <a:lnSpc>
                <a:spcPts val="4792"/>
              </a:lnSpc>
            </a:pPr>
            <a:r>
              <a:rPr lang="en-US" sz="3423">
                <a:solidFill>
                  <a:srgbClr val="000000"/>
                </a:solidFill>
                <a:latin typeface="Montserrat"/>
                <a:ea typeface="Montserrat"/>
                <a:cs typeface="Montserrat"/>
                <a:sym typeface="Montserrat"/>
              </a:rPr>
              <a:t>Desarrollar una página web interactiva y responsiva para una cafetería que mejore la experiencia del cliente mediante un diseño atractivo y funcionalidades útiles.</a:t>
            </a:r>
          </a:p>
          <a:p>
            <a:pPr algn="l">
              <a:lnSpc>
                <a:spcPts val="4792"/>
              </a:lnSpc>
            </a:pPr>
          </a:p>
        </p:txBody>
      </p:sp>
      <p:sp>
        <p:nvSpPr>
          <p:cNvPr name="TextBox 7" id="7"/>
          <p:cNvSpPr txBox="true"/>
          <p:nvPr/>
        </p:nvSpPr>
        <p:spPr>
          <a:xfrm rot="0">
            <a:off x="532081" y="6105626"/>
            <a:ext cx="13430506" cy="530994"/>
          </a:xfrm>
          <a:prstGeom prst="rect">
            <a:avLst/>
          </a:prstGeom>
        </p:spPr>
        <p:txBody>
          <a:bodyPr anchor="t" rtlCol="false" tIns="0" lIns="0" bIns="0" rIns="0">
            <a:spAutoFit/>
          </a:bodyPr>
          <a:lstStyle/>
          <a:p>
            <a:pPr algn="l">
              <a:lnSpc>
                <a:spcPts val="4030"/>
              </a:lnSpc>
            </a:pPr>
            <a:r>
              <a:rPr lang="en-US" b="true" sz="4030" i="true">
                <a:solidFill>
                  <a:srgbClr val="000000"/>
                </a:solidFill>
                <a:latin typeface="Open Sans Bold Italics"/>
                <a:ea typeface="Open Sans Bold Italics"/>
                <a:cs typeface="Open Sans Bold Italics"/>
                <a:sym typeface="Open Sans Bold Italics"/>
              </a:rPr>
              <a:t>Objetivo general</a:t>
            </a:r>
          </a:p>
        </p:txBody>
      </p:sp>
      <p:sp>
        <p:nvSpPr>
          <p:cNvPr name="Freeform 8" id="8"/>
          <p:cNvSpPr/>
          <p:nvPr/>
        </p:nvSpPr>
        <p:spPr>
          <a:xfrm flipH="false" flipV="false" rot="0">
            <a:off x="5188144" y="9258300"/>
            <a:ext cx="6465871" cy="1386861"/>
          </a:xfrm>
          <a:custGeom>
            <a:avLst/>
            <a:gdLst/>
            <a:ahLst/>
            <a:cxnLst/>
            <a:rect r="r" b="b" t="t" l="l"/>
            <a:pathLst>
              <a:path h="1386861" w="6465871">
                <a:moveTo>
                  <a:pt x="0" y="0"/>
                </a:moveTo>
                <a:lnTo>
                  <a:pt x="6465871" y="0"/>
                </a:lnTo>
                <a:lnTo>
                  <a:pt x="6465871" y="1386861"/>
                </a:lnTo>
                <a:lnTo>
                  <a:pt x="0" y="13868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14969" y="9258300"/>
            <a:ext cx="6465871" cy="1386861"/>
          </a:xfrm>
          <a:custGeom>
            <a:avLst/>
            <a:gdLst/>
            <a:ahLst/>
            <a:cxnLst/>
            <a:rect r="r" b="b" t="t" l="l"/>
            <a:pathLst>
              <a:path h="1386861" w="6465871">
                <a:moveTo>
                  <a:pt x="0" y="0"/>
                </a:moveTo>
                <a:lnTo>
                  <a:pt x="6465871" y="0"/>
                </a:lnTo>
                <a:lnTo>
                  <a:pt x="6465871" y="1386861"/>
                </a:lnTo>
                <a:lnTo>
                  <a:pt x="0" y="13868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38173" y="1342262"/>
            <a:ext cx="6088012" cy="9566877"/>
          </a:xfrm>
          <a:custGeom>
            <a:avLst/>
            <a:gdLst/>
            <a:ahLst/>
            <a:cxnLst/>
            <a:rect r="r" b="b" t="t" l="l"/>
            <a:pathLst>
              <a:path h="9566877" w="6088012">
                <a:moveTo>
                  <a:pt x="0" y="0"/>
                </a:moveTo>
                <a:lnTo>
                  <a:pt x="6088012" y="0"/>
                </a:lnTo>
                <a:lnTo>
                  <a:pt x="6088012" y="9566877"/>
                </a:lnTo>
                <a:lnTo>
                  <a:pt x="0" y="9566877"/>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69472">
            <a:off x="275997" y="-1725253"/>
            <a:ext cx="1882065" cy="4362442"/>
          </a:xfrm>
          <a:custGeom>
            <a:avLst/>
            <a:gdLst/>
            <a:ahLst/>
            <a:cxnLst/>
            <a:rect r="r" b="b" t="t" l="l"/>
            <a:pathLst>
              <a:path h="4362442" w="1882065">
                <a:moveTo>
                  <a:pt x="0" y="0"/>
                </a:moveTo>
                <a:lnTo>
                  <a:pt x="1882065" y="0"/>
                </a:lnTo>
                <a:lnTo>
                  <a:pt x="1882065" y="4362442"/>
                </a:lnTo>
                <a:lnTo>
                  <a:pt x="0" y="4362442"/>
                </a:lnTo>
                <a:lnTo>
                  <a:pt x="0" y="0"/>
                </a:lnTo>
                <a:close/>
              </a:path>
            </a:pathLst>
          </a:custGeom>
          <a:blipFill>
            <a:blip r:embed="rId4">
              <a:alphaModFix amt="35000"/>
              <a:extLst>
                <a:ext uri="{96DAC541-7B7A-43D3-8B79-37D633B846F1}">
                  <asvg:svgBlip xmlns:asvg="http://schemas.microsoft.com/office/drawing/2016/SVG/main" r:embed="rId5"/>
                </a:ext>
              </a:extLst>
            </a:blip>
            <a:stretch>
              <a:fillRect l="-47502" t="0" r="0" b="0"/>
            </a:stretch>
          </a:blipFill>
        </p:spPr>
      </p:sp>
      <p:sp>
        <p:nvSpPr>
          <p:cNvPr name="Freeform 4" id="4"/>
          <p:cNvSpPr/>
          <p:nvPr/>
        </p:nvSpPr>
        <p:spPr>
          <a:xfrm flipH="false" flipV="false" rot="0">
            <a:off x="7558874" y="2754584"/>
            <a:ext cx="3115193" cy="5807987"/>
          </a:xfrm>
          <a:custGeom>
            <a:avLst/>
            <a:gdLst/>
            <a:ahLst/>
            <a:cxnLst/>
            <a:rect r="r" b="b" t="t" l="l"/>
            <a:pathLst>
              <a:path h="5807987" w="3115193">
                <a:moveTo>
                  <a:pt x="0" y="0"/>
                </a:moveTo>
                <a:lnTo>
                  <a:pt x="3115193" y="0"/>
                </a:lnTo>
                <a:lnTo>
                  <a:pt x="3115193" y="5807986"/>
                </a:lnTo>
                <a:lnTo>
                  <a:pt x="0" y="58079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5089" y="8562570"/>
            <a:ext cx="6465871" cy="1386861"/>
          </a:xfrm>
          <a:custGeom>
            <a:avLst/>
            <a:gdLst/>
            <a:ahLst/>
            <a:cxnLst/>
            <a:rect r="r" b="b" t="t" l="l"/>
            <a:pathLst>
              <a:path h="1386861" w="6465871">
                <a:moveTo>
                  <a:pt x="0" y="0"/>
                </a:moveTo>
                <a:lnTo>
                  <a:pt x="6465871" y="0"/>
                </a:lnTo>
                <a:lnTo>
                  <a:pt x="6465871" y="1386862"/>
                </a:lnTo>
                <a:lnTo>
                  <a:pt x="0" y="13868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555729" y="2687909"/>
            <a:ext cx="5951026" cy="3929496"/>
          </a:xfrm>
          <a:prstGeom prst="rect">
            <a:avLst/>
          </a:prstGeom>
        </p:spPr>
        <p:txBody>
          <a:bodyPr anchor="t" rtlCol="false" tIns="0" lIns="0" bIns="0" rIns="0">
            <a:spAutoFit/>
          </a:bodyPr>
          <a:lstStyle/>
          <a:p>
            <a:pPr algn="l">
              <a:lnSpc>
                <a:spcPts val="3903"/>
              </a:lnSpc>
            </a:pPr>
            <a:r>
              <a:rPr lang="en-US" sz="2788">
                <a:solidFill>
                  <a:srgbClr val="000000"/>
                </a:solidFill>
                <a:latin typeface="Montserrat"/>
                <a:ea typeface="Montserrat"/>
                <a:cs typeface="Montserrat"/>
                <a:sym typeface="Montserrat"/>
              </a:rPr>
              <a:t>Se aplicó una metodología ágil, dividiendo el proyecto en iteraciones cortas. Cada iteración involucró la planificación, diseño, desarrollo, y pruebas de una parte específica del proyecto. Esto permitió realizar ajustes constantes</a:t>
            </a:r>
          </a:p>
        </p:txBody>
      </p:sp>
      <p:sp>
        <p:nvSpPr>
          <p:cNvPr name="TextBox 7" id="7"/>
          <p:cNvSpPr txBox="true"/>
          <p:nvPr/>
        </p:nvSpPr>
        <p:spPr>
          <a:xfrm rot="0">
            <a:off x="555729" y="240722"/>
            <a:ext cx="5564591" cy="1101540"/>
          </a:xfrm>
          <a:prstGeom prst="rect">
            <a:avLst/>
          </a:prstGeom>
        </p:spPr>
        <p:txBody>
          <a:bodyPr anchor="t" rtlCol="false" tIns="0" lIns="0" bIns="0" rIns="0">
            <a:spAutoFit/>
          </a:bodyPr>
          <a:lstStyle/>
          <a:p>
            <a:pPr algn="l">
              <a:lnSpc>
                <a:spcPts val="9077"/>
              </a:lnSpc>
            </a:pPr>
            <a:r>
              <a:rPr lang="en-US" sz="6484">
                <a:solidFill>
                  <a:srgbClr val="725641"/>
                </a:solidFill>
                <a:latin typeface="Sunday"/>
                <a:ea typeface="Sunday"/>
                <a:cs typeface="Sunday"/>
                <a:sym typeface="Sunday"/>
              </a:rPr>
              <a:t>DESARROLLO</a:t>
            </a:r>
          </a:p>
        </p:txBody>
      </p:sp>
      <p:sp>
        <p:nvSpPr>
          <p:cNvPr name="TextBox 8" id="8"/>
          <p:cNvSpPr txBox="true"/>
          <p:nvPr/>
        </p:nvSpPr>
        <p:spPr>
          <a:xfrm rot="0">
            <a:off x="555729" y="1978790"/>
            <a:ext cx="8965184" cy="530994"/>
          </a:xfrm>
          <a:prstGeom prst="rect">
            <a:avLst/>
          </a:prstGeom>
        </p:spPr>
        <p:txBody>
          <a:bodyPr anchor="t" rtlCol="false" tIns="0" lIns="0" bIns="0" rIns="0">
            <a:spAutoFit/>
          </a:bodyPr>
          <a:lstStyle/>
          <a:p>
            <a:pPr algn="l" marL="0" indent="0" lvl="0">
              <a:lnSpc>
                <a:spcPts val="4030"/>
              </a:lnSpc>
            </a:pPr>
            <a:r>
              <a:rPr lang="en-US" b="true" sz="4030" i="true">
                <a:solidFill>
                  <a:srgbClr val="000000"/>
                </a:solidFill>
                <a:latin typeface="Open Sans Bold Italics"/>
                <a:ea typeface="Open Sans Bold Italics"/>
                <a:cs typeface="Open Sans Bold Italics"/>
                <a:sym typeface="Open Sans Bold Italics"/>
              </a:rPr>
              <a:t>Metodología  utilizada</a:t>
            </a:r>
          </a:p>
        </p:txBody>
      </p:sp>
      <p:sp>
        <p:nvSpPr>
          <p:cNvPr name="TextBox 9" id="9"/>
          <p:cNvSpPr txBox="true"/>
          <p:nvPr/>
        </p:nvSpPr>
        <p:spPr>
          <a:xfrm rot="0">
            <a:off x="11726185" y="2706959"/>
            <a:ext cx="6208552" cy="5446710"/>
          </a:xfrm>
          <a:prstGeom prst="rect">
            <a:avLst/>
          </a:prstGeom>
        </p:spPr>
        <p:txBody>
          <a:bodyPr anchor="t" rtlCol="false" tIns="0" lIns="0" bIns="0" rIns="0">
            <a:spAutoFit/>
          </a:bodyPr>
          <a:lstStyle/>
          <a:p>
            <a:pPr algn="l">
              <a:lnSpc>
                <a:spcPts val="3947"/>
              </a:lnSpc>
            </a:pPr>
            <a:r>
              <a:rPr lang="en-US" sz="2819">
                <a:solidFill>
                  <a:srgbClr val="000000"/>
                </a:solidFill>
                <a:latin typeface="Montserrat"/>
                <a:ea typeface="Montserrat"/>
                <a:cs typeface="Montserrat"/>
                <a:sym typeface="Montserrat"/>
              </a:rPr>
              <a:t>1. HTML5: Para estructurar el contenido de la página web. </a:t>
            </a:r>
          </a:p>
          <a:p>
            <a:pPr algn="l">
              <a:lnSpc>
                <a:spcPts val="3947"/>
              </a:lnSpc>
            </a:pPr>
          </a:p>
          <a:p>
            <a:pPr algn="l">
              <a:lnSpc>
                <a:spcPts val="3947"/>
              </a:lnSpc>
            </a:pPr>
            <a:r>
              <a:rPr lang="en-US" sz="2819">
                <a:solidFill>
                  <a:srgbClr val="000000"/>
                </a:solidFill>
                <a:latin typeface="Montserrat"/>
                <a:ea typeface="Montserrat"/>
                <a:cs typeface="Montserrat"/>
                <a:sym typeface="Montserrat"/>
              </a:rPr>
              <a:t>2. CSS: Para el diseño visual, incluyendo estilos responsivos, animaciones, y personalización de elementos. </a:t>
            </a:r>
          </a:p>
          <a:p>
            <a:pPr algn="l">
              <a:lnSpc>
                <a:spcPts val="3947"/>
              </a:lnSpc>
            </a:pPr>
          </a:p>
          <a:p>
            <a:pPr algn="l">
              <a:lnSpc>
                <a:spcPts val="3947"/>
              </a:lnSpc>
            </a:pPr>
            <a:r>
              <a:rPr lang="en-US" sz="2819">
                <a:solidFill>
                  <a:srgbClr val="000000"/>
                </a:solidFill>
                <a:latin typeface="Montserrat"/>
                <a:ea typeface="Montserrat"/>
                <a:cs typeface="Montserrat"/>
                <a:sym typeface="Montserrat"/>
              </a:rPr>
              <a:t>3. Framework CSS: Uso de Bootstrap para facilitar el diseño responsivo y acelerar el desarrollo. </a:t>
            </a:r>
          </a:p>
        </p:txBody>
      </p:sp>
      <p:sp>
        <p:nvSpPr>
          <p:cNvPr name="TextBox 10" id="10"/>
          <p:cNvSpPr txBox="true"/>
          <p:nvPr/>
        </p:nvSpPr>
        <p:spPr>
          <a:xfrm rot="0">
            <a:off x="11444562" y="1418462"/>
            <a:ext cx="8965184" cy="1035819"/>
          </a:xfrm>
          <a:prstGeom prst="rect">
            <a:avLst/>
          </a:prstGeom>
        </p:spPr>
        <p:txBody>
          <a:bodyPr anchor="t" rtlCol="false" tIns="0" lIns="0" bIns="0" rIns="0">
            <a:spAutoFit/>
          </a:bodyPr>
          <a:lstStyle/>
          <a:p>
            <a:pPr algn="l" marL="0" indent="0" lvl="0">
              <a:lnSpc>
                <a:spcPts val="4030"/>
              </a:lnSpc>
            </a:pPr>
            <a:r>
              <a:rPr lang="en-US" b="true" sz="4030" i="true">
                <a:solidFill>
                  <a:srgbClr val="000000"/>
                </a:solidFill>
                <a:latin typeface="Open Sans Bold Italics"/>
                <a:ea typeface="Open Sans Bold Italics"/>
                <a:cs typeface="Open Sans Bold Italics"/>
                <a:sym typeface="Open Sans Bold Italics"/>
              </a:rPr>
              <a:t> Herramientas y tecnologías empleadas.</a:t>
            </a:r>
          </a:p>
        </p:txBody>
      </p:sp>
      <p:sp>
        <p:nvSpPr>
          <p:cNvPr name="Freeform 11" id="11"/>
          <p:cNvSpPr/>
          <p:nvPr/>
        </p:nvSpPr>
        <p:spPr>
          <a:xfrm flipH="false" flipV="false" rot="0">
            <a:off x="11597525" y="8714970"/>
            <a:ext cx="6465871" cy="1386861"/>
          </a:xfrm>
          <a:custGeom>
            <a:avLst/>
            <a:gdLst/>
            <a:ahLst/>
            <a:cxnLst/>
            <a:rect r="r" b="b" t="t" l="l"/>
            <a:pathLst>
              <a:path h="1386861" w="6465871">
                <a:moveTo>
                  <a:pt x="0" y="0"/>
                </a:moveTo>
                <a:lnTo>
                  <a:pt x="6465872" y="0"/>
                </a:lnTo>
                <a:lnTo>
                  <a:pt x="6465872" y="1386862"/>
                </a:lnTo>
                <a:lnTo>
                  <a:pt x="0" y="13868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17953">
            <a:off x="-2265215" y="-5072321"/>
            <a:ext cx="6088012" cy="9566877"/>
          </a:xfrm>
          <a:custGeom>
            <a:avLst/>
            <a:gdLst/>
            <a:ahLst/>
            <a:cxnLst/>
            <a:rect r="r" b="b" t="t" l="l"/>
            <a:pathLst>
              <a:path h="9566877" w="6088012">
                <a:moveTo>
                  <a:pt x="0" y="0"/>
                </a:moveTo>
                <a:lnTo>
                  <a:pt x="6088012" y="0"/>
                </a:lnTo>
                <a:lnTo>
                  <a:pt x="6088012" y="9566877"/>
                </a:lnTo>
                <a:lnTo>
                  <a:pt x="0" y="9566877"/>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546881">
            <a:off x="13268749" y="5631645"/>
            <a:ext cx="5553784" cy="7283375"/>
          </a:xfrm>
          <a:custGeom>
            <a:avLst/>
            <a:gdLst/>
            <a:ahLst/>
            <a:cxnLst/>
            <a:rect r="r" b="b" t="t" l="l"/>
            <a:pathLst>
              <a:path h="7283375" w="5553784">
                <a:moveTo>
                  <a:pt x="0" y="0"/>
                </a:moveTo>
                <a:lnTo>
                  <a:pt x="5553784" y="0"/>
                </a:lnTo>
                <a:lnTo>
                  <a:pt x="5553784" y="7283376"/>
                </a:lnTo>
                <a:lnTo>
                  <a:pt x="0" y="7283376"/>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9774" r="-9619" b="-21577"/>
            </a:stretch>
          </a:blipFill>
        </p:spPr>
      </p:sp>
      <p:sp>
        <p:nvSpPr>
          <p:cNvPr name="Freeform 4" id="4"/>
          <p:cNvSpPr/>
          <p:nvPr/>
        </p:nvSpPr>
        <p:spPr>
          <a:xfrm flipH="false" flipV="false" rot="0">
            <a:off x="9523235" y="-1641192"/>
            <a:ext cx="8935829" cy="13227255"/>
          </a:xfrm>
          <a:custGeom>
            <a:avLst/>
            <a:gdLst/>
            <a:ahLst/>
            <a:cxnLst/>
            <a:rect r="r" b="b" t="t" l="l"/>
            <a:pathLst>
              <a:path h="13227255" w="8935829">
                <a:moveTo>
                  <a:pt x="0" y="0"/>
                </a:moveTo>
                <a:lnTo>
                  <a:pt x="8935829" y="0"/>
                </a:lnTo>
                <a:lnTo>
                  <a:pt x="8935829" y="13227255"/>
                </a:lnTo>
                <a:lnTo>
                  <a:pt x="0" y="13227255"/>
                </a:lnTo>
                <a:lnTo>
                  <a:pt x="0" y="0"/>
                </a:lnTo>
                <a:close/>
              </a:path>
            </a:pathLst>
          </a:custGeom>
          <a:blipFill>
            <a:blip r:embed="rId6"/>
            <a:stretch>
              <a:fillRect l="-49326" t="-8269" r="-161698" b="-9920"/>
            </a:stretch>
          </a:blipFill>
        </p:spPr>
      </p:sp>
      <p:sp>
        <p:nvSpPr>
          <p:cNvPr name="TextBox 5" id="5"/>
          <p:cNvSpPr txBox="true"/>
          <p:nvPr/>
        </p:nvSpPr>
        <p:spPr>
          <a:xfrm rot="0">
            <a:off x="1132839" y="788699"/>
            <a:ext cx="7604948" cy="1179193"/>
          </a:xfrm>
          <a:prstGeom prst="rect">
            <a:avLst/>
          </a:prstGeom>
        </p:spPr>
        <p:txBody>
          <a:bodyPr anchor="t" rtlCol="false" tIns="0" lIns="0" bIns="0" rIns="0">
            <a:spAutoFit/>
          </a:bodyPr>
          <a:lstStyle/>
          <a:p>
            <a:pPr algn="l">
              <a:lnSpc>
                <a:spcPts val="4584"/>
              </a:lnSpc>
            </a:pPr>
            <a:r>
              <a:rPr lang="en-US" b="true" sz="4584" i="true">
                <a:solidFill>
                  <a:srgbClr val="000000"/>
                </a:solidFill>
                <a:latin typeface="Open Sans Bold Italics"/>
                <a:ea typeface="Open Sans Bold Italics"/>
                <a:cs typeface="Open Sans Bold Italics"/>
                <a:sym typeface="Open Sans Bold Italics"/>
              </a:rPr>
              <a:t>Descripción detallada del desarrollo del proyecto.</a:t>
            </a:r>
          </a:p>
        </p:txBody>
      </p:sp>
      <p:sp>
        <p:nvSpPr>
          <p:cNvPr name="TextBox 6" id="6"/>
          <p:cNvSpPr txBox="true"/>
          <p:nvPr/>
        </p:nvSpPr>
        <p:spPr>
          <a:xfrm rot="0">
            <a:off x="1132839" y="1748032"/>
            <a:ext cx="7604948" cy="6638064"/>
          </a:xfrm>
          <a:prstGeom prst="rect">
            <a:avLst/>
          </a:prstGeom>
        </p:spPr>
        <p:txBody>
          <a:bodyPr anchor="t" rtlCol="false" tIns="0" lIns="0" bIns="0" rIns="0">
            <a:spAutoFit/>
          </a:bodyPr>
          <a:lstStyle/>
          <a:p>
            <a:pPr algn="l">
              <a:lnSpc>
                <a:spcPts val="3518"/>
              </a:lnSpc>
            </a:pPr>
          </a:p>
          <a:p>
            <a:pPr algn="l">
              <a:lnSpc>
                <a:spcPts val="3518"/>
              </a:lnSpc>
            </a:pPr>
            <a:r>
              <a:rPr lang="en-US" sz="2513">
                <a:solidFill>
                  <a:srgbClr val="000000"/>
                </a:solidFill>
                <a:latin typeface="Montserrat"/>
                <a:ea typeface="Montserrat"/>
                <a:cs typeface="Montserrat"/>
                <a:sym typeface="Montserrat"/>
              </a:rPr>
              <a:t>El desarrollo inició con la estructuración del sitio en HTML, creando las secciones principales como el encabezado, menú, reserva de mesas, carta de bebidas y postres, y contacto. Luego se aplicaron estilos CSS para darle vida al diseño, enfocándose en la armonía visual y la experiencia del usuario. Se incluyeron frases motivadoras en el menú para mejorar la experiencia emocional del cliente. Además, se implementaron técnicas de diseño responsivo para asegurar que la página se vea y funcione correctamente en una variedad de dispositivos.</a:t>
            </a:r>
          </a:p>
          <a:p>
            <a:pPr algn="l">
              <a:lnSpc>
                <a:spcPts val="3518"/>
              </a:lnSpc>
            </a:pPr>
          </a:p>
        </p:txBody>
      </p:sp>
      <p:sp>
        <p:nvSpPr>
          <p:cNvPr name="Freeform 7" id="7"/>
          <p:cNvSpPr/>
          <p:nvPr/>
        </p:nvSpPr>
        <p:spPr>
          <a:xfrm flipH="false" flipV="false" rot="0">
            <a:off x="1132839" y="8564869"/>
            <a:ext cx="7604948" cy="1631181"/>
          </a:xfrm>
          <a:custGeom>
            <a:avLst/>
            <a:gdLst/>
            <a:ahLst/>
            <a:cxnLst/>
            <a:rect r="r" b="b" t="t" l="l"/>
            <a:pathLst>
              <a:path h="1631181" w="7604948">
                <a:moveTo>
                  <a:pt x="0" y="0"/>
                </a:moveTo>
                <a:lnTo>
                  <a:pt x="7604948" y="0"/>
                </a:lnTo>
                <a:lnTo>
                  <a:pt x="7604948" y="1631181"/>
                </a:lnTo>
                <a:lnTo>
                  <a:pt x="0" y="16311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833739">
            <a:off x="13109203" y="5490361"/>
            <a:ext cx="4980154" cy="7825956"/>
          </a:xfrm>
          <a:custGeom>
            <a:avLst/>
            <a:gdLst/>
            <a:ahLst/>
            <a:cxnLst/>
            <a:rect r="r" b="b" t="t" l="l"/>
            <a:pathLst>
              <a:path h="7825956" w="4980154">
                <a:moveTo>
                  <a:pt x="0" y="0"/>
                </a:moveTo>
                <a:lnTo>
                  <a:pt x="4980154" y="0"/>
                </a:lnTo>
                <a:lnTo>
                  <a:pt x="4980154" y="7825955"/>
                </a:lnTo>
                <a:lnTo>
                  <a:pt x="0" y="7825955"/>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729917">
            <a:off x="-615350" y="-5316413"/>
            <a:ext cx="6955619" cy="10930258"/>
          </a:xfrm>
          <a:custGeom>
            <a:avLst/>
            <a:gdLst/>
            <a:ahLst/>
            <a:cxnLst/>
            <a:rect r="r" b="b" t="t" l="l"/>
            <a:pathLst>
              <a:path h="10930258" w="6955619">
                <a:moveTo>
                  <a:pt x="0" y="0"/>
                </a:moveTo>
                <a:lnTo>
                  <a:pt x="6955618" y="0"/>
                </a:lnTo>
                <a:lnTo>
                  <a:pt x="6955618" y="10930258"/>
                </a:lnTo>
                <a:lnTo>
                  <a:pt x="0" y="10930258"/>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696151" y="6305336"/>
            <a:ext cx="3973398" cy="3937276"/>
          </a:xfrm>
          <a:custGeom>
            <a:avLst/>
            <a:gdLst/>
            <a:ahLst/>
            <a:cxnLst/>
            <a:rect r="r" b="b" t="t" l="l"/>
            <a:pathLst>
              <a:path h="3937276" w="3973398">
                <a:moveTo>
                  <a:pt x="0" y="0"/>
                </a:moveTo>
                <a:lnTo>
                  <a:pt x="3973397" y="0"/>
                </a:lnTo>
                <a:lnTo>
                  <a:pt x="3973397" y="3937276"/>
                </a:lnTo>
                <a:lnTo>
                  <a:pt x="0" y="3937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852236" y="-285864"/>
            <a:ext cx="7687829" cy="10931025"/>
          </a:xfrm>
          <a:custGeom>
            <a:avLst/>
            <a:gdLst/>
            <a:ahLst/>
            <a:cxnLst/>
            <a:rect r="r" b="b" t="t" l="l"/>
            <a:pathLst>
              <a:path h="10931025" w="7687829">
                <a:moveTo>
                  <a:pt x="0" y="0"/>
                </a:moveTo>
                <a:lnTo>
                  <a:pt x="7687829" y="0"/>
                </a:lnTo>
                <a:lnTo>
                  <a:pt x="7687829" y="10931025"/>
                </a:lnTo>
                <a:lnTo>
                  <a:pt x="0" y="10931025"/>
                </a:lnTo>
                <a:lnTo>
                  <a:pt x="0" y="0"/>
                </a:lnTo>
                <a:close/>
              </a:path>
            </a:pathLst>
          </a:custGeom>
          <a:blipFill>
            <a:blip r:embed="rId8"/>
            <a:stretch>
              <a:fillRect l="-15352" t="0" r="-6660" b="0"/>
            </a:stretch>
          </a:blipFill>
        </p:spPr>
      </p:sp>
      <p:sp>
        <p:nvSpPr>
          <p:cNvPr name="TextBox 6" id="6"/>
          <p:cNvSpPr txBox="true"/>
          <p:nvPr/>
        </p:nvSpPr>
        <p:spPr>
          <a:xfrm rot="0">
            <a:off x="670014" y="228600"/>
            <a:ext cx="10660943" cy="800100"/>
          </a:xfrm>
          <a:prstGeom prst="rect">
            <a:avLst/>
          </a:prstGeom>
        </p:spPr>
        <p:txBody>
          <a:bodyPr anchor="t" rtlCol="false" tIns="0" lIns="0" bIns="0" rIns="0">
            <a:spAutoFit/>
          </a:bodyPr>
          <a:lstStyle/>
          <a:p>
            <a:pPr algn="l">
              <a:lnSpc>
                <a:spcPts val="6239"/>
              </a:lnSpc>
            </a:pPr>
            <a:r>
              <a:rPr lang="en-US" sz="5199">
                <a:solidFill>
                  <a:srgbClr val="725641"/>
                </a:solidFill>
                <a:latin typeface="Sunday"/>
                <a:ea typeface="Sunday"/>
                <a:cs typeface="Sunday"/>
                <a:sym typeface="Sunday"/>
              </a:rPr>
              <a:t>RESULTADOS</a:t>
            </a:r>
          </a:p>
        </p:txBody>
      </p:sp>
      <p:sp>
        <p:nvSpPr>
          <p:cNvPr name="TextBox 7" id="7"/>
          <p:cNvSpPr txBox="true"/>
          <p:nvPr/>
        </p:nvSpPr>
        <p:spPr>
          <a:xfrm rot="0">
            <a:off x="357465" y="4770914"/>
            <a:ext cx="10311705" cy="4635990"/>
          </a:xfrm>
          <a:prstGeom prst="rect">
            <a:avLst/>
          </a:prstGeom>
        </p:spPr>
        <p:txBody>
          <a:bodyPr anchor="t" rtlCol="false" tIns="0" lIns="0" bIns="0" rIns="0">
            <a:spAutoFit/>
          </a:bodyPr>
          <a:lstStyle/>
          <a:p>
            <a:pPr algn="l">
              <a:lnSpc>
                <a:spcPts val="3076"/>
              </a:lnSpc>
            </a:pPr>
          </a:p>
          <a:p>
            <a:pPr algn="l" marL="474398" indent="-237199" lvl="1">
              <a:lnSpc>
                <a:spcPts val="3076"/>
              </a:lnSpc>
              <a:buAutoNum type="arabicPeriod" startAt="1"/>
            </a:pPr>
            <a:r>
              <a:rPr lang="en-US" sz="2197">
                <a:solidFill>
                  <a:srgbClr val="000000"/>
                </a:solidFill>
                <a:latin typeface="Montserrat"/>
                <a:ea typeface="Montserrat"/>
                <a:cs typeface="Montserrat"/>
                <a:sym typeface="Montserrat"/>
              </a:rPr>
              <a:t>Sección de menú: Muestra las opciones disponibles en la cafetería con un diseño acogedor con frases motivadoras y un menú de navegación claro.</a:t>
            </a:r>
          </a:p>
          <a:p>
            <a:pPr algn="l" marL="474398" indent="-237199" lvl="1">
              <a:lnSpc>
                <a:spcPts val="3076"/>
              </a:lnSpc>
              <a:buAutoNum type="arabicPeriod" startAt="1"/>
            </a:pPr>
            <a:r>
              <a:rPr lang="en-US" sz="2197">
                <a:solidFill>
                  <a:srgbClr val="000000"/>
                </a:solidFill>
                <a:latin typeface="Montserrat"/>
                <a:ea typeface="Montserrat"/>
                <a:cs typeface="Montserrat"/>
                <a:sym typeface="Montserrat"/>
              </a:rPr>
              <a:t>Carta de bebidas y postres: Despliega una lista detallada de las opciones disponibles de bebidas y postres con botones interactivos.</a:t>
            </a:r>
          </a:p>
          <a:p>
            <a:pPr algn="l" marL="474398" indent="-237199" lvl="1">
              <a:lnSpc>
                <a:spcPts val="3076"/>
              </a:lnSpc>
              <a:buAutoNum type="arabicPeriod" startAt="1"/>
            </a:pPr>
            <a:r>
              <a:rPr lang="en-US" sz="2197">
                <a:solidFill>
                  <a:srgbClr val="000000"/>
                </a:solidFill>
                <a:latin typeface="Montserrat"/>
                <a:ea typeface="Montserrat"/>
                <a:cs typeface="Montserrat"/>
                <a:sym typeface="Montserrat"/>
              </a:rPr>
              <a:t>Reservas: Permite a los clientes reservar mesas de manera sencilla, especialmente para fechas importantes.</a:t>
            </a:r>
          </a:p>
          <a:p>
            <a:pPr algn="l" marL="474398" indent="-237199" lvl="1">
              <a:lnSpc>
                <a:spcPts val="3076"/>
              </a:lnSpc>
              <a:buAutoNum type="arabicPeriod" startAt="1"/>
            </a:pPr>
            <a:r>
              <a:rPr lang="en-US" sz="2197">
                <a:solidFill>
                  <a:srgbClr val="000000"/>
                </a:solidFill>
                <a:latin typeface="Montserrat"/>
                <a:ea typeface="Montserrat"/>
                <a:cs typeface="Montserrat"/>
                <a:sym typeface="Montserrat"/>
              </a:rPr>
              <a:t>Contacto: Proporciona un formulario para que los clientes puedan hacer reclamos, sugerencias, o consultas, junto con información adicional sobre la cafetería.</a:t>
            </a:r>
          </a:p>
          <a:p>
            <a:pPr algn="l">
              <a:lnSpc>
                <a:spcPts val="3076"/>
              </a:lnSpc>
            </a:pPr>
          </a:p>
        </p:txBody>
      </p:sp>
      <p:sp>
        <p:nvSpPr>
          <p:cNvPr name="TextBox 8" id="8"/>
          <p:cNvSpPr txBox="true"/>
          <p:nvPr/>
        </p:nvSpPr>
        <p:spPr>
          <a:xfrm rot="0">
            <a:off x="670014" y="1290044"/>
            <a:ext cx="10984547" cy="1035819"/>
          </a:xfrm>
          <a:prstGeom prst="rect">
            <a:avLst/>
          </a:prstGeom>
        </p:spPr>
        <p:txBody>
          <a:bodyPr anchor="t" rtlCol="false" tIns="0" lIns="0" bIns="0" rIns="0">
            <a:spAutoFit/>
          </a:bodyPr>
          <a:lstStyle/>
          <a:p>
            <a:pPr algn="l">
              <a:lnSpc>
                <a:spcPts val="4030"/>
              </a:lnSpc>
            </a:pPr>
            <a:r>
              <a:rPr lang="en-US" b="true" sz="4030" i="true">
                <a:solidFill>
                  <a:srgbClr val="000000"/>
                </a:solidFill>
                <a:latin typeface="Open Sans Bold Italics"/>
                <a:ea typeface="Open Sans Bold Italics"/>
                <a:cs typeface="Open Sans Bold Italics"/>
                <a:sym typeface="Open Sans Bold Italics"/>
              </a:rPr>
              <a:t>Descripción detallada del desarrollo del proyecto.</a:t>
            </a:r>
          </a:p>
        </p:txBody>
      </p:sp>
      <p:sp>
        <p:nvSpPr>
          <p:cNvPr name="TextBox 9" id="9"/>
          <p:cNvSpPr txBox="true"/>
          <p:nvPr/>
        </p:nvSpPr>
        <p:spPr>
          <a:xfrm rot="0">
            <a:off x="784322" y="1978152"/>
            <a:ext cx="9884848" cy="2508714"/>
          </a:xfrm>
          <a:prstGeom prst="rect">
            <a:avLst/>
          </a:prstGeom>
        </p:spPr>
        <p:txBody>
          <a:bodyPr anchor="t" rtlCol="false" tIns="0" lIns="0" bIns="0" rIns="0">
            <a:spAutoFit/>
          </a:bodyPr>
          <a:lstStyle/>
          <a:p>
            <a:pPr algn="l">
              <a:lnSpc>
                <a:spcPts val="3320"/>
              </a:lnSpc>
            </a:pPr>
          </a:p>
          <a:p>
            <a:pPr algn="l">
              <a:lnSpc>
                <a:spcPts val="3320"/>
              </a:lnSpc>
            </a:pPr>
            <a:r>
              <a:rPr lang="en-US" sz="2371">
                <a:solidFill>
                  <a:srgbClr val="000000"/>
                </a:solidFill>
                <a:latin typeface="Montserrat"/>
                <a:ea typeface="Montserrat"/>
                <a:cs typeface="Montserrat"/>
                <a:sym typeface="Montserrat"/>
              </a:rPr>
              <a:t>La página web permite a los usuarios navegar de manera intuitiva, acceder al menú dinámico, realizar reservas para eventos especiales, explorar la carta de bebidas y postres, y enviar reclamos o sugerencias a través del formulario de contacto.</a:t>
            </a:r>
          </a:p>
          <a:p>
            <a:pPr algn="l">
              <a:lnSpc>
                <a:spcPts val="3320"/>
              </a:lnSpc>
            </a:pPr>
          </a:p>
        </p:txBody>
      </p:sp>
      <p:sp>
        <p:nvSpPr>
          <p:cNvPr name="TextBox 10" id="10"/>
          <p:cNvSpPr txBox="true"/>
          <p:nvPr/>
        </p:nvSpPr>
        <p:spPr>
          <a:xfrm rot="0">
            <a:off x="784322" y="4329205"/>
            <a:ext cx="13430506" cy="1035819"/>
          </a:xfrm>
          <a:prstGeom prst="rect">
            <a:avLst/>
          </a:prstGeom>
        </p:spPr>
        <p:txBody>
          <a:bodyPr anchor="t" rtlCol="false" tIns="0" lIns="0" bIns="0" rIns="0">
            <a:spAutoFit/>
          </a:bodyPr>
          <a:lstStyle/>
          <a:p>
            <a:pPr algn="l">
              <a:lnSpc>
                <a:spcPts val="4030"/>
              </a:lnSpc>
            </a:pPr>
            <a:r>
              <a:rPr lang="en-US" sz="4030" i="true" b="true">
                <a:solidFill>
                  <a:srgbClr val="000000"/>
                </a:solidFill>
                <a:latin typeface="Open Sans Bold Italics"/>
                <a:ea typeface="Open Sans Bold Italics"/>
                <a:cs typeface="Open Sans Bold Italics"/>
                <a:sym typeface="Open Sans Bold Italics"/>
              </a:rPr>
              <a:t>Pantallas y funcionalidades principales</a:t>
            </a:r>
          </a:p>
          <a:p>
            <a:pPr algn="l">
              <a:lnSpc>
                <a:spcPts val="4030"/>
              </a:lnSpc>
            </a:pPr>
          </a:p>
        </p:txBody>
      </p:sp>
      <p:sp>
        <p:nvSpPr>
          <p:cNvPr name="Freeform 11" id="11"/>
          <p:cNvSpPr/>
          <p:nvPr/>
        </p:nvSpPr>
        <p:spPr>
          <a:xfrm flipH="false" flipV="false" rot="0">
            <a:off x="670014" y="9258300"/>
            <a:ext cx="6465871" cy="1386861"/>
          </a:xfrm>
          <a:custGeom>
            <a:avLst/>
            <a:gdLst/>
            <a:ahLst/>
            <a:cxnLst/>
            <a:rect r="r" b="b" t="t" l="l"/>
            <a:pathLst>
              <a:path h="1386861" w="6465871">
                <a:moveTo>
                  <a:pt x="0" y="0"/>
                </a:moveTo>
                <a:lnTo>
                  <a:pt x="6465871" y="0"/>
                </a:lnTo>
                <a:lnTo>
                  <a:pt x="6465871" y="1386861"/>
                </a:lnTo>
                <a:lnTo>
                  <a:pt x="0" y="13868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7436234" y="9258300"/>
            <a:ext cx="6465871" cy="1386861"/>
          </a:xfrm>
          <a:custGeom>
            <a:avLst/>
            <a:gdLst/>
            <a:ahLst/>
            <a:cxnLst/>
            <a:rect r="r" b="b" t="t" l="l"/>
            <a:pathLst>
              <a:path h="1386861" w="6465871">
                <a:moveTo>
                  <a:pt x="0" y="0"/>
                </a:moveTo>
                <a:lnTo>
                  <a:pt x="6465872" y="0"/>
                </a:lnTo>
                <a:lnTo>
                  <a:pt x="6465872" y="1386861"/>
                </a:lnTo>
                <a:lnTo>
                  <a:pt x="0" y="13868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804060">
            <a:off x="-1867791" y="5751706"/>
            <a:ext cx="6699960" cy="6883304"/>
          </a:xfrm>
          <a:custGeom>
            <a:avLst/>
            <a:gdLst/>
            <a:ahLst/>
            <a:cxnLst/>
            <a:rect r="r" b="b" t="t" l="l"/>
            <a:pathLst>
              <a:path h="6883304" w="6699960">
                <a:moveTo>
                  <a:pt x="0" y="0"/>
                </a:moveTo>
                <a:lnTo>
                  <a:pt x="6699960" y="0"/>
                </a:lnTo>
                <a:lnTo>
                  <a:pt x="6699960" y="6883304"/>
                </a:lnTo>
                <a:lnTo>
                  <a:pt x="0" y="68833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45480" r="0" b="-7476"/>
            </a:stretch>
          </a:blipFill>
        </p:spPr>
      </p:sp>
      <p:sp>
        <p:nvSpPr>
          <p:cNvPr name="Freeform 3" id="3"/>
          <p:cNvSpPr/>
          <p:nvPr/>
        </p:nvSpPr>
        <p:spPr>
          <a:xfrm flipH="false" flipV="false" rot="7559513">
            <a:off x="11844885" y="-4235554"/>
            <a:ext cx="6699960" cy="10528509"/>
          </a:xfrm>
          <a:custGeom>
            <a:avLst/>
            <a:gdLst/>
            <a:ahLst/>
            <a:cxnLst/>
            <a:rect r="r" b="b" t="t" l="l"/>
            <a:pathLst>
              <a:path h="10528509" w="6699960">
                <a:moveTo>
                  <a:pt x="0" y="0"/>
                </a:moveTo>
                <a:lnTo>
                  <a:pt x="6699960" y="0"/>
                </a:lnTo>
                <a:lnTo>
                  <a:pt x="6699960" y="10528508"/>
                </a:lnTo>
                <a:lnTo>
                  <a:pt x="0" y="10528508"/>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482707" y="773192"/>
            <a:ext cx="3066121" cy="3690080"/>
          </a:xfrm>
          <a:custGeom>
            <a:avLst/>
            <a:gdLst/>
            <a:ahLst/>
            <a:cxnLst/>
            <a:rect r="r" b="b" t="t" l="l"/>
            <a:pathLst>
              <a:path h="3690080" w="3066121">
                <a:moveTo>
                  <a:pt x="0" y="0"/>
                </a:moveTo>
                <a:lnTo>
                  <a:pt x="3066121" y="0"/>
                </a:lnTo>
                <a:lnTo>
                  <a:pt x="3066121" y="3690080"/>
                </a:lnTo>
                <a:lnTo>
                  <a:pt x="0" y="36900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966871" y="-306999"/>
            <a:ext cx="9869690" cy="10959975"/>
          </a:xfrm>
          <a:custGeom>
            <a:avLst/>
            <a:gdLst/>
            <a:ahLst/>
            <a:cxnLst/>
            <a:rect r="r" b="b" t="t" l="l"/>
            <a:pathLst>
              <a:path h="10959975" w="9869690">
                <a:moveTo>
                  <a:pt x="0" y="0"/>
                </a:moveTo>
                <a:lnTo>
                  <a:pt x="9869690" y="0"/>
                </a:lnTo>
                <a:lnTo>
                  <a:pt x="9869690" y="10959975"/>
                </a:lnTo>
                <a:lnTo>
                  <a:pt x="0" y="10959975"/>
                </a:lnTo>
                <a:lnTo>
                  <a:pt x="0" y="0"/>
                </a:lnTo>
                <a:close/>
              </a:path>
            </a:pathLst>
          </a:custGeom>
          <a:blipFill>
            <a:blip r:embed="rId8"/>
            <a:stretch>
              <a:fillRect l="0" t="-27766" r="0" b="-7311"/>
            </a:stretch>
          </a:blipFill>
        </p:spPr>
      </p:sp>
      <p:sp>
        <p:nvSpPr>
          <p:cNvPr name="TextBox 6" id="6"/>
          <p:cNvSpPr txBox="true"/>
          <p:nvPr/>
        </p:nvSpPr>
        <p:spPr>
          <a:xfrm rot="0">
            <a:off x="1028700" y="933450"/>
            <a:ext cx="7378673" cy="2638908"/>
          </a:xfrm>
          <a:prstGeom prst="rect">
            <a:avLst/>
          </a:prstGeom>
        </p:spPr>
        <p:txBody>
          <a:bodyPr anchor="t" rtlCol="false" tIns="0" lIns="0" bIns="0" rIns="0">
            <a:spAutoFit/>
          </a:bodyPr>
          <a:lstStyle/>
          <a:p>
            <a:pPr algn="l">
              <a:lnSpc>
                <a:spcPts val="7077"/>
              </a:lnSpc>
            </a:pPr>
            <a:r>
              <a:rPr lang="en-US" sz="5055">
                <a:solidFill>
                  <a:srgbClr val="725641"/>
                </a:solidFill>
                <a:latin typeface="Sunday"/>
                <a:ea typeface="Sunday"/>
                <a:cs typeface="Sunday"/>
                <a:sym typeface="Sunday"/>
              </a:rPr>
              <a:t>DESAFÍOS Y CÓMO SE SUPERARON</a:t>
            </a:r>
          </a:p>
          <a:p>
            <a:pPr algn="l">
              <a:lnSpc>
                <a:spcPts val="7077"/>
              </a:lnSpc>
            </a:pPr>
          </a:p>
        </p:txBody>
      </p:sp>
      <p:sp>
        <p:nvSpPr>
          <p:cNvPr name="TextBox 7" id="7"/>
          <p:cNvSpPr txBox="true"/>
          <p:nvPr/>
        </p:nvSpPr>
        <p:spPr>
          <a:xfrm rot="0">
            <a:off x="1028700" y="3205213"/>
            <a:ext cx="7136745" cy="4829444"/>
          </a:xfrm>
          <a:prstGeom prst="rect">
            <a:avLst/>
          </a:prstGeom>
        </p:spPr>
        <p:txBody>
          <a:bodyPr anchor="t" rtlCol="false" tIns="0" lIns="0" bIns="0" rIns="0">
            <a:spAutoFit/>
          </a:bodyPr>
          <a:lstStyle/>
          <a:p>
            <a:pPr algn="l">
              <a:lnSpc>
                <a:spcPts val="4274"/>
              </a:lnSpc>
            </a:pPr>
            <a:r>
              <a:rPr lang="en-US" sz="3053">
                <a:solidFill>
                  <a:srgbClr val="000000"/>
                </a:solidFill>
                <a:latin typeface="Montserrat"/>
                <a:ea typeface="Montserrat"/>
                <a:cs typeface="Montserrat"/>
                <a:sym typeface="Montserrat"/>
              </a:rPr>
              <a:t>Asegurar que la página funcionara correctamente en una variedad de dispositivos fue un desafío importante. Esto se superó mediante pruebas continuas en diferentes tamaños de pantalla y ajustes en los estilos CSS para garantizar una experiencia fluida.</a:t>
            </a:r>
          </a:p>
          <a:p>
            <a:pPr algn="l">
              <a:lnSpc>
                <a:spcPts val="4274"/>
              </a:lnSpc>
            </a:pPr>
          </a:p>
        </p:txBody>
      </p:sp>
      <p:sp>
        <p:nvSpPr>
          <p:cNvPr name="Freeform 8" id="8"/>
          <p:cNvSpPr/>
          <p:nvPr/>
        </p:nvSpPr>
        <p:spPr>
          <a:xfrm flipH="false" flipV="false" rot="0">
            <a:off x="-294822" y="8900139"/>
            <a:ext cx="6465871" cy="1386861"/>
          </a:xfrm>
          <a:custGeom>
            <a:avLst/>
            <a:gdLst/>
            <a:ahLst/>
            <a:cxnLst/>
            <a:rect r="r" b="b" t="t" l="l"/>
            <a:pathLst>
              <a:path h="1386861" w="6465871">
                <a:moveTo>
                  <a:pt x="0" y="0"/>
                </a:moveTo>
                <a:lnTo>
                  <a:pt x="6465872" y="0"/>
                </a:lnTo>
                <a:lnTo>
                  <a:pt x="6465872" y="1386861"/>
                </a:lnTo>
                <a:lnTo>
                  <a:pt x="0" y="13868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6171050" y="8900139"/>
            <a:ext cx="6465871" cy="1386861"/>
          </a:xfrm>
          <a:custGeom>
            <a:avLst/>
            <a:gdLst/>
            <a:ahLst/>
            <a:cxnLst/>
            <a:rect r="r" b="b" t="t" l="l"/>
            <a:pathLst>
              <a:path h="1386861" w="6465871">
                <a:moveTo>
                  <a:pt x="0" y="0"/>
                </a:moveTo>
                <a:lnTo>
                  <a:pt x="6465871" y="0"/>
                </a:lnTo>
                <a:lnTo>
                  <a:pt x="6465871" y="1386861"/>
                </a:lnTo>
                <a:lnTo>
                  <a:pt x="0" y="13868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804060">
            <a:off x="-1867791" y="5751706"/>
            <a:ext cx="6699960" cy="6883304"/>
          </a:xfrm>
          <a:custGeom>
            <a:avLst/>
            <a:gdLst/>
            <a:ahLst/>
            <a:cxnLst/>
            <a:rect r="r" b="b" t="t" l="l"/>
            <a:pathLst>
              <a:path h="6883304" w="6699960">
                <a:moveTo>
                  <a:pt x="0" y="0"/>
                </a:moveTo>
                <a:lnTo>
                  <a:pt x="6699960" y="0"/>
                </a:lnTo>
                <a:lnTo>
                  <a:pt x="6699960" y="6883304"/>
                </a:lnTo>
                <a:lnTo>
                  <a:pt x="0" y="68833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45480" r="0" b="-7476"/>
            </a:stretch>
          </a:blipFill>
        </p:spPr>
      </p:sp>
      <p:sp>
        <p:nvSpPr>
          <p:cNvPr name="Freeform 3" id="3"/>
          <p:cNvSpPr/>
          <p:nvPr/>
        </p:nvSpPr>
        <p:spPr>
          <a:xfrm flipH="false" flipV="false" rot="7559513">
            <a:off x="11844885" y="-4235554"/>
            <a:ext cx="6699960" cy="10528509"/>
          </a:xfrm>
          <a:custGeom>
            <a:avLst/>
            <a:gdLst/>
            <a:ahLst/>
            <a:cxnLst/>
            <a:rect r="r" b="b" t="t" l="l"/>
            <a:pathLst>
              <a:path h="10528509" w="6699960">
                <a:moveTo>
                  <a:pt x="0" y="0"/>
                </a:moveTo>
                <a:lnTo>
                  <a:pt x="6699960" y="0"/>
                </a:lnTo>
                <a:lnTo>
                  <a:pt x="6699960" y="10528508"/>
                </a:lnTo>
                <a:lnTo>
                  <a:pt x="0" y="10528508"/>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482707" y="773192"/>
            <a:ext cx="3066121" cy="3690080"/>
          </a:xfrm>
          <a:custGeom>
            <a:avLst/>
            <a:gdLst/>
            <a:ahLst/>
            <a:cxnLst/>
            <a:rect r="r" b="b" t="t" l="l"/>
            <a:pathLst>
              <a:path h="3690080" w="3066121">
                <a:moveTo>
                  <a:pt x="0" y="0"/>
                </a:moveTo>
                <a:lnTo>
                  <a:pt x="3066121" y="0"/>
                </a:lnTo>
                <a:lnTo>
                  <a:pt x="3066121" y="3690080"/>
                </a:lnTo>
                <a:lnTo>
                  <a:pt x="0" y="36900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144000" y="-210292"/>
            <a:ext cx="9453034" cy="10497292"/>
          </a:xfrm>
          <a:custGeom>
            <a:avLst/>
            <a:gdLst/>
            <a:ahLst/>
            <a:cxnLst/>
            <a:rect r="r" b="b" t="t" l="l"/>
            <a:pathLst>
              <a:path h="10497292" w="9453034">
                <a:moveTo>
                  <a:pt x="0" y="0"/>
                </a:moveTo>
                <a:lnTo>
                  <a:pt x="9453034" y="0"/>
                </a:lnTo>
                <a:lnTo>
                  <a:pt x="9453034" y="10497292"/>
                </a:lnTo>
                <a:lnTo>
                  <a:pt x="0" y="10497292"/>
                </a:lnTo>
                <a:lnTo>
                  <a:pt x="0" y="0"/>
                </a:lnTo>
                <a:close/>
              </a:path>
            </a:pathLst>
          </a:custGeom>
          <a:blipFill>
            <a:blip r:embed="rId8"/>
            <a:stretch>
              <a:fillRect l="0" t="-13566" r="0" b="-13566"/>
            </a:stretch>
          </a:blipFill>
        </p:spPr>
      </p:sp>
      <p:sp>
        <p:nvSpPr>
          <p:cNvPr name="TextBox 6" id="6"/>
          <p:cNvSpPr txBox="true"/>
          <p:nvPr/>
        </p:nvSpPr>
        <p:spPr>
          <a:xfrm rot="0">
            <a:off x="1028700" y="933450"/>
            <a:ext cx="7378673" cy="857531"/>
          </a:xfrm>
          <a:prstGeom prst="rect">
            <a:avLst/>
          </a:prstGeom>
        </p:spPr>
        <p:txBody>
          <a:bodyPr anchor="t" rtlCol="false" tIns="0" lIns="0" bIns="0" rIns="0">
            <a:spAutoFit/>
          </a:bodyPr>
          <a:lstStyle/>
          <a:p>
            <a:pPr algn="l">
              <a:lnSpc>
                <a:spcPts val="7077"/>
              </a:lnSpc>
            </a:pPr>
            <a:r>
              <a:rPr lang="en-US" sz="5055">
                <a:solidFill>
                  <a:srgbClr val="725641"/>
                </a:solidFill>
                <a:latin typeface="Sunday"/>
                <a:ea typeface="Sunday"/>
                <a:cs typeface="Sunday"/>
                <a:sym typeface="Sunday"/>
              </a:rPr>
              <a:t>CONCLUSIONES</a:t>
            </a:r>
          </a:p>
        </p:txBody>
      </p:sp>
      <p:sp>
        <p:nvSpPr>
          <p:cNvPr name="TextBox 7" id="7"/>
          <p:cNvSpPr txBox="true"/>
          <p:nvPr/>
        </p:nvSpPr>
        <p:spPr>
          <a:xfrm rot="0">
            <a:off x="711009" y="2285826"/>
            <a:ext cx="7529593" cy="5972935"/>
          </a:xfrm>
          <a:prstGeom prst="rect">
            <a:avLst/>
          </a:prstGeom>
        </p:spPr>
        <p:txBody>
          <a:bodyPr anchor="t" rtlCol="false" tIns="0" lIns="0" bIns="0" rIns="0">
            <a:spAutoFit/>
          </a:bodyPr>
          <a:lstStyle/>
          <a:p>
            <a:pPr algn="l" marL="611358" indent="-305679" lvl="1">
              <a:lnSpc>
                <a:spcPts val="3964"/>
              </a:lnSpc>
              <a:buAutoNum type="arabicPeriod" startAt="1"/>
            </a:pPr>
            <a:r>
              <a:rPr lang="en-US" sz="2831">
                <a:solidFill>
                  <a:srgbClr val="000000"/>
                </a:solidFill>
                <a:latin typeface="Montserrat"/>
                <a:ea typeface="Montserrat"/>
                <a:cs typeface="Montserrat"/>
                <a:sym typeface="Montserrat"/>
              </a:rPr>
              <a:t>Se desarrolló una página web interactiva y responsiva que cumple con los objetivos planteados, mejorando significativamente la experiencia del cliente.</a:t>
            </a:r>
          </a:p>
          <a:p>
            <a:pPr algn="l" marL="611358" indent="-305679" lvl="1">
              <a:lnSpc>
                <a:spcPts val="3964"/>
              </a:lnSpc>
              <a:buAutoNum type="arabicPeriod" startAt="1"/>
            </a:pPr>
            <a:r>
              <a:rPr lang="en-US" sz="2831">
                <a:solidFill>
                  <a:srgbClr val="000000"/>
                </a:solidFill>
                <a:latin typeface="Montserrat"/>
                <a:ea typeface="Montserrat"/>
                <a:cs typeface="Montserrat"/>
                <a:sym typeface="Montserrat"/>
              </a:rPr>
              <a:t>La implementación de un menú dinámico, reservas en línea, y un canal de contacto funcional permitió que los clientes interactúen de manera efectiva con la cafetería desde cualquier dispositivo.</a:t>
            </a:r>
          </a:p>
          <a:p>
            <a:pPr algn="l">
              <a:lnSpc>
                <a:spcPts val="3964"/>
              </a:lnSpc>
            </a:pPr>
          </a:p>
        </p:txBody>
      </p:sp>
      <p:sp>
        <p:nvSpPr>
          <p:cNvPr name="Freeform 8" id="8"/>
          <p:cNvSpPr/>
          <p:nvPr/>
        </p:nvSpPr>
        <p:spPr>
          <a:xfrm flipH="false" flipV="false" rot="0">
            <a:off x="711009" y="8442888"/>
            <a:ext cx="6997732" cy="1500940"/>
          </a:xfrm>
          <a:custGeom>
            <a:avLst/>
            <a:gdLst/>
            <a:ahLst/>
            <a:cxnLst/>
            <a:rect r="r" b="b" t="t" l="l"/>
            <a:pathLst>
              <a:path h="1500940" w="6997732">
                <a:moveTo>
                  <a:pt x="0" y="0"/>
                </a:moveTo>
                <a:lnTo>
                  <a:pt x="6997732" y="0"/>
                </a:lnTo>
                <a:lnTo>
                  <a:pt x="6997732" y="1500940"/>
                </a:lnTo>
                <a:lnTo>
                  <a:pt x="0" y="15009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730122">
            <a:off x="5635059" y="2787718"/>
            <a:ext cx="7017883" cy="6836052"/>
          </a:xfrm>
          <a:custGeom>
            <a:avLst/>
            <a:gdLst/>
            <a:ahLst/>
            <a:cxnLst/>
            <a:rect r="r" b="b" t="t" l="l"/>
            <a:pathLst>
              <a:path h="6836052" w="7017883">
                <a:moveTo>
                  <a:pt x="0" y="0"/>
                </a:moveTo>
                <a:lnTo>
                  <a:pt x="7017882" y="0"/>
                </a:lnTo>
                <a:lnTo>
                  <a:pt x="7017882" y="6836052"/>
                </a:lnTo>
                <a:lnTo>
                  <a:pt x="0" y="6836052"/>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95833">
            <a:off x="-392471" y="6550417"/>
            <a:ext cx="5100453" cy="4213939"/>
          </a:xfrm>
          <a:custGeom>
            <a:avLst/>
            <a:gdLst/>
            <a:ahLst/>
            <a:cxnLst/>
            <a:rect r="r" b="b" t="t" l="l"/>
            <a:pathLst>
              <a:path h="4213939" w="5100453">
                <a:moveTo>
                  <a:pt x="0" y="0"/>
                </a:moveTo>
                <a:lnTo>
                  <a:pt x="5100453" y="0"/>
                </a:lnTo>
                <a:lnTo>
                  <a:pt x="5100453" y="4213939"/>
                </a:lnTo>
                <a:lnTo>
                  <a:pt x="0" y="4213939"/>
                </a:lnTo>
                <a:lnTo>
                  <a:pt x="0" y="0"/>
                </a:lnTo>
                <a:close/>
              </a:path>
            </a:pathLst>
          </a:custGeom>
          <a:blipFill>
            <a:blip r:embed="rId4">
              <a:alphaModFix amt="57000"/>
              <a:extLst>
                <a:ext uri="{96DAC541-7B7A-43D3-8B79-37D633B846F1}">
                  <asvg:svgBlip xmlns:asvg="http://schemas.microsoft.com/office/drawing/2016/SVG/main" r:embed="rId5"/>
                </a:ext>
              </a:extLst>
            </a:blip>
            <a:stretch>
              <a:fillRect l="-28213" t="0" r="0" b="-23859"/>
            </a:stretch>
          </a:blipFill>
        </p:spPr>
      </p:sp>
      <p:sp>
        <p:nvSpPr>
          <p:cNvPr name="Freeform 4" id="4"/>
          <p:cNvSpPr/>
          <p:nvPr/>
        </p:nvSpPr>
        <p:spPr>
          <a:xfrm flipH="false" flipV="false" rot="10311666">
            <a:off x="13762299" y="-517160"/>
            <a:ext cx="4956575" cy="4622528"/>
          </a:xfrm>
          <a:custGeom>
            <a:avLst/>
            <a:gdLst/>
            <a:ahLst/>
            <a:cxnLst/>
            <a:rect r="r" b="b" t="t" l="l"/>
            <a:pathLst>
              <a:path h="4622528" w="4956575">
                <a:moveTo>
                  <a:pt x="0" y="0"/>
                </a:moveTo>
                <a:lnTo>
                  <a:pt x="4956576" y="0"/>
                </a:lnTo>
                <a:lnTo>
                  <a:pt x="4956576" y="4622528"/>
                </a:lnTo>
                <a:lnTo>
                  <a:pt x="0" y="4622528"/>
                </a:lnTo>
                <a:lnTo>
                  <a:pt x="0" y="0"/>
                </a:lnTo>
                <a:close/>
              </a:path>
            </a:pathLst>
          </a:custGeom>
          <a:blipFill>
            <a:blip r:embed="rId4">
              <a:alphaModFix amt="57000"/>
              <a:extLst>
                <a:ext uri="{96DAC541-7B7A-43D3-8B79-37D633B846F1}">
                  <asvg:svgBlip xmlns:asvg="http://schemas.microsoft.com/office/drawing/2016/SVG/main" r:embed="rId5"/>
                </a:ext>
              </a:extLst>
            </a:blip>
            <a:stretch>
              <a:fillRect l="-31935" t="0" r="0" b="-12911"/>
            </a:stretch>
          </a:blipFill>
        </p:spPr>
      </p:sp>
      <p:sp>
        <p:nvSpPr>
          <p:cNvPr name="Freeform 5" id="5"/>
          <p:cNvSpPr/>
          <p:nvPr/>
        </p:nvSpPr>
        <p:spPr>
          <a:xfrm flipH="false" flipV="false" rot="0">
            <a:off x="4984342" y="9593569"/>
            <a:ext cx="6465871" cy="1386861"/>
          </a:xfrm>
          <a:custGeom>
            <a:avLst/>
            <a:gdLst/>
            <a:ahLst/>
            <a:cxnLst/>
            <a:rect r="r" b="b" t="t" l="l"/>
            <a:pathLst>
              <a:path h="1386861" w="6465871">
                <a:moveTo>
                  <a:pt x="0" y="0"/>
                </a:moveTo>
                <a:lnTo>
                  <a:pt x="6465872" y="0"/>
                </a:lnTo>
                <a:lnTo>
                  <a:pt x="6465872" y="1386862"/>
                </a:lnTo>
                <a:lnTo>
                  <a:pt x="0" y="13868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006279" y="9258300"/>
            <a:ext cx="6465871" cy="1386861"/>
          </a:xfrm>
          <a:custGeom>
            <a:avLst/>
            <a:gdLst/>
            <a:ahLst/>
            <a:cxnLst/>
            <a:rect r="r" b="b" t="t" l="l"/>
            <a:pathLst>
              <a:path h="1386861" w="6465871">
                <a:moveTo>
                  <a:pt x="0" y="0"/>
                </a:moveTo>
                <a:lnTo>
                  <a:pt x="6465872" y="0"/>
                </a:lnTo>
                <a:lnTo>
                  <a:pt x="6465872" y="1386861"/>
                </a:lnTo>
                <a:lnTo>
                  <a:pt x="0" y="13868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7372873" y="2857691"/>
            <a:ext cx="3115193" cy="5807987"/>
          </a:xfrm>
          <a:custGeom>
            <a:avLst/>
            <a:gdLst/>
            <a:ahLst/>
            <a:cxnLst/>
            <a:rect r="r" b="b" t="t" l="l"/>
            <a:pathLst>
              <a:path h="5807987" w="3115193">
                <a:moveTo>
                  <a:pt x="0" y="0"/>
                </a:moveTo>
                <a:lnTo>
                  <a:pt x="3115193" y="0"/>
                </a:lnTo>
                <a:lnTo>
                  <a:pt x="3115193" y="5807987"/>
                </a:lnTo>
                <a:lnTo>
                  <a:pt x="0" y="58079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4853041" y="866775"/>
            <a:ext cx="8176722" cy="2096674"/>
          </a:xfrm>
          <a:prstGeom prst="rect">
            <a:avLst/>
          </a:prstGeom>
        </p:spPr>
        <p:txBody>
          <a:bodyPr anchor="t" rtlCol="false" tIns="0" lIns="0" bIns="0" rIns="0">
            <a:spAutoFit/>
          </a:bodyPr>
          <a:lstStyle/>
          <a:p>
            <a:pPr algn="ctr" marL="0" indent="0" lvl="0">
              <a:lnSpc>
                <a:spcPts val="11108"/>
              </a:lnSpc>
              <a:spcBef>
                <a:spcPct val="0"/>
              </a:spcBef>
            </a:pPr>
            <a:r>
              <a:rPr lang="en-US" sz="7934" u="none">
                <a:solidFill>
                  <a:srgbClr val="725641"/>
                </a:solidFill>
                <a:latin typeface="Sunday"/>
                <a:ea typeface="Sunday"/>
                <a:cs typeface="Sunday"/>
                <a:sym typeface="Sunday"/>
              </a:rPr>
              <a:t>MUCHAS GRACIAS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DAGPq5uxvPo</dc:identifier>
  <dcterms:modified xsi:type="dcterms:W3CDTF">2011-08-01T06:04:30Z</dcterms:modified>
  <cp:revision>1</cp:revision>
  <dc:title>Presentación Cafeteria Abstracto Marron</dc:title>
</cp:coreProperties>
</file>